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410" r:id="rId3"/>
    <p:sldId id="383" r:id="rId5"/>
    <p:sldId id="391" r:id="rId6"/>
    <p:sldId id="412" r:id="rId7"/>
    <p:sldId id="416" r:id="rId8"/>
    <p:sldId id="426" r:id="rId9"/>
    <p:sldId id="411" r:id="rId10"/>
    <p:sldId id="427" r:id="rId11"/>
    <p:sldId id="423" r:id="rId12"/>
    <p:sldId id="424" r:id="rId13"/>
    <p:sldId id="425" r:id="rId14"/>
    <p:sldId id="428" r:id="rId15"/>
    <p:sldId id="404" r:id="rId16"/>
    <p:sldId id="413" r:id="rId17"/>
    <p:sldId id="414" r:id="rId18"/>
    <p:sldId id="415" r:id="rId19"/>
    <p:sldId id="3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Microsoft Office User" initials="MOU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9" autoAdjust="0"/>
    <p:restoredTop sz="96327" autoAdjust="0"/>
  </p:normalViewPr>
  <p:slideViewPr>
    <p:cSldViewPr snapToGrid="0">
      <p:cViewPr varScale="1">
        <p:scale>
          <a:sx n="116" d="100"/>
          <a:sy n="116" d="100"/>
        </p:scale>
        <p:origin x="3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9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9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210" indent="-283210">
              <a:lnSpc>
                <a:spcPct val="80000"/>
              </a:lnSpc>
              <a:spcBef>
                <a:spcPts val="2200"/>
              </a:spcBef>
              <a:buFont typeface="Arial" panose="020B060402020209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210">
              <a:spcBef>
                <a:spcPts val="600"/>
              </a:spcBef>
              <a:defRPr sz="2000"/>
            </a:lvl2pPr>
            <a:lvl3pPr indent="-283210">
              <a:spcBef>
                <a:spcPts val="1800"/>
              </a:spcBef>
              <a:defRPr sz="2000"/>
            </a:lvl3pPr>
            <a:lvl4pPr indent="-283210">
              <a:spcBef>
                <a:spcPts val="1800"/>
              </a:spcBef>
              <a:defRPr sz="2000"/>
            </a:lvl4pPr>
            <a:lvl5pPr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210" indent="-283210">
              <a:spcBef>
                <a:spcPts val="1800"/>
              </a:spcBef>
              <a:buFont typeface="Arial" panose="020B0604020202090204" pitchFamily="34" charset="0"/>
              <a:buChar char="•"/>
              <a:defRPr sz="2000"/>
            </a:lvl1pPr>
            <a:lvl2pPr indent="-283210">
              <a:spcBef>
                <a:spcPts val="1800"/>
              </a:spcBef>
              <a:defRPr sz="2000"/>
            </a:lvl2pPr>
            <a:lvl3pPr indent="-283210">
              <a:spcBef>
                <a:spcPts val="1800"/>
              </a:spcBef>
              <a:defRPr sz="2000"/>
            </a:lvl3pPr>
            <a:lvl4pPr indent="-283210">
              <a:spcBef>
                <a:spcPts val="1800"/>
              </a:spcBef>
              <a:defRPr sz="2000"/>
            </a:lvl4pPr>
            <a:lvl5pPr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283210" indent="-283210">
              <a:spcBef>
                <a:spcPts val="1800"/>
              </a:spcBef>
              <a:defRPr sz="2000"/>
            </a:lvl2pPr>
            <a:lvl3pPr marL="594360" indent="-283210">
              <a:spcBef>
                <a:spcPts val="1800"/>
              </a:spcBef>
              <a:defRPr sz="2000"/>
            </a:lvl3pPr>
            <a:lvl4pPr marL="822960" indent="-283210">
              <a:spcBef>
                <a:spcPts val="1800"/>
              </a:spcBef>
              <a:defRPr sz="2000"/>
            </a:lvl4pPr>
            <a:lvl5pPr marL="1005840"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283210" indent="-283210">
              <a:spcBef>
                <a:spcPts val="1800"/>
              </a:spcBef>
              <a:defRPr sz="2000"/>
            </a:lvl2pPr>
            <a:lvl3pPr marL="548640" indent="-283210">
              <a:spcBef>
                <a:spcPts val="1800"/>
              </a:spcBef>
              <a:defRPr sz="2000"/>
            </a:lvl3pPr>
            <a:lvl4pPr marL="822960" indent="-283210">
              <a:spcBef>
                <a:spcPts val="1800"/>
              </a:spcBef>
              <a:defRPr sz="2000"/>
            </a:lvl4pPr>
            <a:lvl5pPr marL="1005840"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283210" indent="-283210">
              <a:spcBef>
                <a:spcPts val="1800"/>
              </a:spcBef>
              <a:defRPr sz="2000"/>
            </a:lvl2pPr>
            <a:lvl3pPr marL="548640" indent="-283210">
              <a:spcBef>
                <a:spcPts val="1800"/>
              </a:spcBef>
              <a:defRPr sz="2000"/>
            </a:lvl3pPr>
            <a:lvl4pPr marL="822960" indent="-283210">
              <a:spcBef>
                <a:spcPts val="1800"/>
              </a:spcBef>
              <a:defRPr sz="2000"/>
            </a:lvl4pPr>
            <a:lvl5pPr marL="1005840"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3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indent="-283210">
              <a:spcBef>
                <a:spcPts val="1800"/>
              </a:spcBef>
              <a:defRPr sz="2000"/>
            </a:lvl2pPr>
            <a:lvl3pPr indent="-283210">
              <a:spcBef>
                <a:spcPts val="1800"/>
              </a:spcBef>
              <a:defRPr sz="2000"/>
            </a:lvl3pPr>
            <a:lvl4pPr indent="-283210">
              <a:spcBef>
                <a:spcPts val="1800"/>
              </a:spcBef>
              <a:defRPr sz="2000"/>
            </a:lvl4pPr>
            <a:lvl5pPr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0" name="Date Placeholder 3"/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21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7094" y="1520328"/>
            <a:ext cx="8502261" cy="1125372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 Presentation</a:t>
            </a: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8724447" y="5622459"/>
            <a:ext cx="3272921" cy="11253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Group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15</a:t>
            </a:r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pPr>
              <a:lnSpc>
                <a:spcPct val="100000"/>
              </a:lnSpc>
            </a:pPr>
            <a:r>
              <a:rPr lang="en-US" altLang="zh-CN" sz="2800" b="0" dirty="0" err="1">
                <a:solidFill>
                  <a:srgbClr val="2D3B45"/>
                </a:solidFill>
                <a:latin typeface="Lato Extended"/>
              </a:rPr>
              <a:t>Shuangge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Li</a:t>
            </a:r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pPr>
              <a:lnSpc>
                <a:spcPct val="100000"/>
              </a:lnSpc>
            </a:pPr>
            <a:r>
              <a:rPr lang="en-US" altLang="zh-CN" sz="2800" b="0" dirty="0" err="1">
                <a:solidFill>
                  <a:srgbClr val="2D3B45"/>
                </a:solidFill>
                <a:latin typeface="Lato Extended"/>
              </a:rPr>
              <a:t>Tiansheng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Zhang</a:t>
            </a:r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pPr>
              <a:lnSpc>
                <a:spcPct val="100000"/>
              </a:lnSpc>
            </a:pPr>
            <a:r>
              <a:rPr lang="en-US" altLang="zh-CN" sz="2800" b="0" dirty="0" err="1">
                <a:solidFill>
                  <a:srgbClr val="2D3B45"/>
                </a:solidFill>
                <a:latin typeface="Lato Extended"/>
              </a:rPr>
              <a:t>Chengjia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Feng</a:t>
            </a:r>
            <a:endParaRPr lang="en-US" sz="2800" b="0" dirty="0">
              <a:solidFill>
                <a:srgbClr val="2D3B45"/>
              </a:solidFill>
              <a:latin typeface="Lato Extended"/>
            </a:endParaRPr>
          </a:p>
          <a:p>
            <a:endParaRPr lang="en-US" sz="4000" b="0" dirty="0">
              <a:solidFill>
                <a:srgbClr val="2D3B45"/>
              </a:solidFill>
              <a:latin typeface="Lato Extend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38" y="121186"/>
            <a:ext cx="6787747" cy="934780"/>
          </a:xfrm>
        </p:spPr>
        <p:txBody>
          <a:bodyPr/>
          <a:lstStyle/>
          <a:p>
            <a:r>
              <a:rPr lang="en-US" dirty="0"/>
              <a:t>Generation: Database</a:t>
            </a:r>
            <a:endParaRPr lang="zh-CN" altLang="en-US" dirty="0">
              <a:ea typeface="宋体" charset="0"/>
            </a:endParaRPr>
          </a:p>
        </p:txBody>
      </p:sp>
      <p:pic>
        <p:nvPicPr>
          <p:cNvPr id="3" name="Picture 2" descr="Screenshot 2024-11-20 at 01.25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1177925"/>
            <a:ext cx="4789805" cy="47301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22325" y="602932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Generated sql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5" name="Picture 4" descr="Screenshot 2024-11-20 at 01.27.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75" y="1053465"/>
            <a:ext cx="5606415" cy="47307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673850" y="5967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Generated database outcome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5" y="241300"/>
            <a:ext cx="6787515" cy="947420"/>
          </a:xfrm>
        </p:spPr>
        <p:txBody>
          <a:bodyPr/>
          <a:p>
            <a:r>
              <a:rPr lang="en-US"/>
              <a:t>Generation: Database</a:t>
            </a:r>
            <a:endParaRPr lang="en-US"/>
          </a:p>
        </p:txBody>
      </p:sp>
      <p:pic>
        <p:nvPicPr>
          <p:cNvPr id="4" name="Picture 3" descr="Screenshot 2024-11-20 at 01.31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1783080"/>
            <a:ext cx="5634355" cy="32721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26235" y="518922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Foreign key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42480" y="515366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Constraints and </a:t>
            </a:r>
            <a:r>
              <a:rPr lang="en-US" sz="1400">
                <a:solidFill>
                  <a:schemeClr val="bg1"/>
                </a:solidFill>
              </a:rPr>
              <a:t>Triggers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9" name="Picture 8" descr="Screenshot 2024-11-20 at 01.53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850390"/>
            <a:ext cx="5506085" cy="28727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9420"/>
            <a:ext cx="6787515" cy="947420"/>
          </a:xfrm>
        </p:spPr>
        <p:txBody>
          <a:bodyPr/>
          <a:p>
            <a:r>
              <a:rPr lang="en-US"/>
              <a:t>Generation: Flaws</a:t>
            </a:r>
            <a:endParaRPr lang="en-US"/>
          </a:p>
        </p:txBody>
      </p:sp>
      <p:pic>
        <p:nvPicPr>
          <p:cNvPr id="4" name="Picture 3" descr="Screenshot 2024-11-20 at 02.09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1783080"/>
            <a:ext cx="5257165" cy="4316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54775" y="342900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Problem with string typ</a:t>
            </a:r>
            <a:r>
              <a:rPr lang="en-US">
                <a:solidFill>
                  <a:schemeClr val="bg1"/>
                </a:solidFill>
              </a:rPr>
              <a:t>e: possibly casue by JDK version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Flaw with database: constraint only apply on attributes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Flaw with Erd: require manual input for primary keys</a:t>
            </a:r>
            <a:endParaRPr lang="en-US">
              <a:solidFill>
                <a:schemeClr val="bg1"/>
              </a:solidFill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06775" y="3207515"/>
          <a:ext cx="9011798" cy="2544963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282939"/>
                <a:gridCol w="6728859"/>
              </a:tblGrid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Challenge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Description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Database Design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Flexible schema for diverse financial products and transactions.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Entity Mapping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Accurate JPA mappings between users, orders, products, portfolios.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Real-time Updates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Efficient updates for portfolios, earnings, and transaction history.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Concurrency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Handling high-traffic transactions with scalability and reliability.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Database Query Optimization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As orders increase, query times may grow, slowing API responses. Implement optimizations to maintain performance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Floating-Point Precision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Ensure accurate calculations to avoid asset errors from precision loss.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altLang="zh-CN" dirty="0"/>
              <a:t>Non-Technical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4360" y="3179419"/>
          <a:ext cx="10036917" cy="178710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428286"/>
                <a:gridCol w="7608631"/>
              </a:tblGrid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Challenge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Description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User Interface Design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Creating a user-friendly interface to enhance user interaction and engagement.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State Machine Design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Modeling user behaviors and system states with clear state machine diagrams.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Team Collaboration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Working closely with the team to ensure seamless integration and high quality.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Timeline Management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Managing project timelines and resources to ensure on-time delivery.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Business Understanding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Gaining financial domain knowledge to design a platform that meets user needs.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dirty="0"/>
                        <a:t>Privacy Protection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500" dirty="0"/>
                        <a:t>Using</a:t>
                      </a:r>
                      <a:r>
                        <a:rPr lang="zh-CN" altLang="en-US" sz="1500" dirty="0"/>
                        <a:t> </a:t>
                      </a:r>
                      <a:r>
                        <a:rPr lang="en-US" sz="1500" dirty="0"/>
                        <a:t>measures like asset display masking and encrypted storage of payment passwords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altLang="zh-CN" dirty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746750" cy="2688689"/>
          </a:xfrm>
        </p:spPr>
        <p:txBody>
          <a:bodyPr/>
          <a:lstStyle/>
          <a:p>
            <a:pPr lvl="1"/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Paradigm</a:t>
            </a:r>
            <a:endParaRPr lang="en-US" altLang="zh-CN" dirty="0"/>
          </a:p>
          <a:p>
            <a:pPr lvl="1"/>
            <a:r>
              <a:rPr lang="en-US" altLang="zh-CN" dirty="0" err="1"/>
              <a:t>CodeMR</a:t>
            </a:r>
            <a:endParaRPr lang="en-US" altLang="zh-CN" dirty="0"/>
          </a:p>
          <a:p>
            <a:pPr lvl="1"/>
            <a:r>
              <a:rPr lang="en-US" altLang="zh-CN" dirty="0"/>
              <a:t>SonarQube</a:t>
            </a:r>
            <a:endParaRPr lang="en-US" altLang="zh-CN" dirty="0"/>
          </a:p>
          <a:p>
            <a:pPr lvl="1"/>
            <a:r>
              <a:rPr lang="en-US" altLang="zh-CN" dirty="0"/>
              <a:t>Understand</a:t>
            </a:r>
            <a:endParaRPr lang="en-US" altLang="zh-CN" dirty="0"/>
          </a:p>
          <a:p>
            <a:pPr lvl="1"/>
            <a:r>
              <a:rPr lang="en-US" altLang="zh-CN" dirty="0" err="1"/>
              <a:t>Intellij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altLang="zh-CN" dirty="0"/>
          </a:p>
          <a:p>
            <a:pPr marL="40259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b="1" dirty="0"/>
              <a:t>Project Timeline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4360" y="3350046"/>
          <a:ext cx="3937000" cy="15240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413000"/>
                <a:gridCol w="15240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Milestone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Deadline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Prototype Presentation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u="none" strike="noStrike" dirty="0">
                          <a:effectLst/>
                        </a:rPr>
                        <a:t>6</a:t>
                      </a:r>
                      <a:r>
                        <a:rPr lang="en-US" sz="1800" u="none" strike="noStrike" dirty="0">
                          <a:effectLst/>
                        </a:rPr>
                        <a:t>th </a:t>
                      </a:r>
                      <a:r>
                        <a:rPr lang="en-US" altLang="zh-CN" sz="1800" u="none" strike="noStrike" dirty="0">
                          <a:effectLst/>
                        </a:rPr>
                        <a:t>Nov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Implementation Phase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r>
                        <a:rPr lang="en-US" altLang="zh-CN" sz="1800" u="none" strike="noStrike" dirty="0">
                          <a:effectLst/>
                        </a:rPr>
                        <a:t>8</a:t>
                      </a:r>
                      <a:r>
                        <a:rPr lang="en-US" sz="1800" u="none" strike="noStrike" dirty="0">
                          <a:effectLst/>
                        </a:rPr>
                        <a:t>th Nov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Final Presentation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u="none" strike="noStrike" dirty="0">
                          <a:effectLst/>
                        </a:rPr>
                        <a:t>20</a:t>
                      </a:r>
                      <a:r>
                        <a:rPr lang="en-US" sz="1800" u="none" strike="noStrike" dirty="0">
                          <a:effectLst/>
                        </a:rPr>
                        <a:t>th Nov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Submission of Report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11th Dec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Financial Product Trading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Platform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725" y="3429000"/>
            <a:ext cx="6996897" cy="128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Product Subscription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Product Redemption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Daily Earnings Calculation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23" y="193218"/>
            <a:ext cx="10873740" cy="766631"/>
          </a:xfrm>
        </p:spPr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5363" y="959691"/>
            <a:ext cx="8147432" cy="59341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23" y="110033"/>
            <a:ext cx="10873740" cy="766631"/>
          </a:xfrm>
        </p:spPr>
        <p:txBody>
          <a:bodyPr/>
          <a:lstStyle/>
          <a:p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225" y="876665"/>
            <a:ext cx="8784755" cy="55351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23" y="110033"/>
            <a:ext cx="10873740" cy="766631"/>
          </a:xfrm>
        </p:spPr>
        <p:txBody>
          <a:bodyPr/>
          <a:lstStyle/>
          <a:p>
            <a:r>
              <a:rPr lang="en-US" altLang="zh-CN" dirty="0"/>
              <a:t>OCL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999124" y="876664"/>
            <a:ext cx="74253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1.User's Age Constraint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User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self.birthDate.diffInYears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currentDate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) &gt;= 18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2.Risk Level Compatibility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Order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self.userId.riskLevel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&gt;=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self.productId.riskLevel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3.Bank Card Limit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User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self.cards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-&gt;size() &lt;= 5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4.Redeem Eligibility (Current Time Check)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RedemptionOrder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self.productId.end</a:t>
            </a:r>
            <a:r>
              <a:rPr lang="en-US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Date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&lt;=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currentDate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5.Order Amount Positive Check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Order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self.amount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&gt; 0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80" y="265430"/>
            <a:ext cx="6787515" cy="769620"/>
          </a:xfrm>
        </p:spPr>
        <p:txBody>
          <a:bodyPr/>
          <a:p>
            <a:r>
              <a:rPr lang="en-US"/>
              <a:t>Generation: C</a:t>
            </a:r>
            <a:r>
              <a:rPr lang="en-US"/>
              <a:t>ode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11-20 at 02.01.55"/>
          <p:cNvPicPr>
            <a:picLocks noChangeAspect="1"/>
          </p:cNvPicPr>
          <p:nvPr/>
        </p:nvPicPr>
        <p:blipFill>
          <a:blip r:embed="rId1"/>
          <a:srcRect l="26276" r="13513"/>
          <a:stretch>
            <a:fillRect/>
          </a:stretch>
        </p:blipFill>
        <p:spPr>
          <a:xfrm>
            <a:off x="5736590" y="400685"/>
            <a:ext cx="5900420" cy="5782310"/>
          </a:xfrm>
          <a:prstGeom prst="rect">
            <a:avLst/>
          </a:prstGeom>
        </p:spPr>
      </p:pic>
      <p:pic>
        <p:nvPicPr>
          <p:cNvPr id="5" name="Picture 4" descr="Screenshot 2024-11-20 at 02.04.10"/>
          <p:cNvPicPr>
            <a:picLocks noChangeAspect="1"/>
          </p:cNvPicPr>
          <p:nvPr/>
        </p:nvPicPr>
        <p:blipFill>
          <a:blip r:embed="rId2"/>
          <a:srcRect b="36944"/>
          <a:stretch>
            <a:fillRect/>
          </a:stretch>
        </p:blipFill>
        <p:spPr>
          <a:xfrm>
            <a:off x="594360" y="1634490"/>
            <a:ext cx="4767580" cy="44856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010" y="618236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Overall structure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38" y="121186"/>
            <a:ext cx="6787747" cy="934780"/>
          </a:xfrm>
        </p:spPr>
        <p:txBody>
          <a:bodyPr/>
          <a:lstStyle/>
          <a:p>
            <a:r>
              <a:rPr lang="en-US" altLang="zh-CN" dirty="0"/>
              <a:t>Generation: C</a:t>
            </a:r>
            <a:r>
              <a:rPr lang="en-US" dirty="0"/>
              <a:t>ode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8051" y="121186"/>
            <a:ext cx="4815191" cy="6615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32" y="1872714"/>
            <a:ext cx="4483100" cy="4864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25425"/>
            <a:ext cx="6787515" cy="863600"/>
          </a:xfrm>
        </p:spPr>
        <p:txBody>
          <a:bodyPr/>
          <a:p>
            <a:r>
              <a:rPr lang="en-US"/>
              <a:t>Generation: Code</a:t>
            </a:r>
            <a:endParaRPr lang="en-US"/>
          </a:p>
        </p:txBody>
      </p:sp>
      <p:pic>
        <p:nvPicPr>
          <p:cNvPr id="5" name="Picture 4" descr="Screenshot 2024-11-20 at 02.07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865" y="1323340"/>
            <a:ext cx="5811520" cy="5227320"/>
          </a:xfrm>
          <a:prstGeom prst="rect">
            <a:avLst/>
          </a:prstGeom>
        </p:spPr>
      </p:pic>
      <p:pic>
        <p:nvPicPr>
          <p:cNvPr id="6" name="Picture 5" descr="Screenshot 2024-11-20 at 02.08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815" y="401320"/>
            <a:ext cx="4354195" cy="57550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174230" y="624395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Build file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38" y="184051"/>
            <a:ext cx="6787747" cy="934780"/>
          </a:xfrm>
        </p:spPr>
        <p:txBody>
          <a:bodyPr/>
          <a:lstStyle/>
          <a:p>
            <a:r>
              <a:rPr lang="en-US" dirty="0"/>
              <a:t>Generation: Database</a:t>
            </a:r>
            <a:endParaRPr lang="en-US" dirty="0"/>
          </a:p>
        </p:txBody>
      </p:sp>
      <p:pic>
        <p:nvPicPr>
          <p:cNvPr id="3" name="Picture 2" descr="Screenshot 2024-11-20 at 01.12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1056005"/>
            <a:ext cx="6183630" cy="41662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21740" y="528510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E-R Diagram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5" name="Picture 4" descr="Screenshot 2024-11-20 at 01.17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1235710"/>
            <a:ext cx="4309110" cy="36918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06920" y="510794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Sepcify Primary keys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2465</Words>
  <Application>WPS Presentation</Application>
  <PresentationFormat>Widescreen</PresentationFormat>
  <Paragraphs>172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Lato Extended</vt:lpstr>
      <vt:lpstr>Thonburi</vt:lpstr>
      <vt:lpstr>Helvetica Neue</vt:lpstr>
      <vt:lpstr>Calibri</vt:lpstr>
      <vt:lpstr>微软雅黑</vt:lpstr>
      <vt:lpstr>汉仪旗黑</vt:lpstr>
      <vt:lpstr>宋体</vt:lpstr>
      <vt:lpstr>Arial Unicode MS</vt:lpstr>
      <vt:lpstr>Franklin Gothic Book</vt:lpstr>
      <vt:lpstr>苹方-简</vt:lpstr>
      <vt:lpstr>Franklin Gothic Demi</vt:lpstr>
      <vt:lpstr>汉仪书宋二KW</vt:lpstr>
      <vt:lpstr>Custom</vt:lpstr>
      <vt:lpstr>Prototype Presentation</vt:lpstr>
      <vt:lpstr>Project Topic</vt:lpstr>
      <vt:lpstr>Class Diagram</vt:lpstr>
      <vt:lpstr>State Machine</vt:lpstr>
      <vt:lpstr>OCL</vt:lpstr>
      <vt:lpstr>PowerPoint 演示文稿</vt:lpstr>
      <vt:lpstr>Code</vt:lpstr>
      <vt:lpstr>PowerPoint 演示文稿</vt:lpstr>
      <vt:lpstr>Code</vt:lpstr>
      <vt:lpstr>Code</vt:lpstr>
      <vt:lpstr>PowerPoint 演示文稿</vt:lpstr>
      <vt:lpstr>PowerPoint 演示文稿</vt:lpstr>
      <vt:lpstr>Technical Challenges</vt:lpstr>
      <vt:lpstr>Non-Technical Challenges</vt:lpstr>
      <vt:lpstr>Tools</vt:lpstr>
      <vt:lpstr>Project Timeline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fengchengjia</cp:lastModifiedBy>
  <cp:revision>5</cp:revision>
  <dcterms:created xsi:type="dcterms:W3CDTF">2024-11-20T07:34:49Z</dcterms:created>
  <dcterms:modified xsi:type="dcterms:W3CDTF">2024-11-20T07:34:49Z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7739E34B8781302B948E3D677400CE8F_43</vt:lpwstr>
  </property>
  <property fmtid="{D5CDD505-2E9C-101B-9397-08002B2CF9AE}" pid="4" name="KSOProductBuildVer">
    <vt:lpwstr>1033-6.7.1.8828</vt:lpwstr>
  </property>
</Properties>
</file>